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6"/>
  </p:notesMasterIdLst>
  <p:handoutMasterIdLst>
    <p:handoutMasterId r:id="rId17"/>
  </p:handoutMasterIdLst>
  <p:sldIdLst>
    <p:sldId id="258" r:id="rId3"/>
    <p:sldId id="305" r:id="rId4"/>
    <p:sldId id="315" r:id="rId5"/>
    <p:sldId id="314" r:id="rId6"/>
    <p:sldId id="296" r:id="rId7"/>
    <p:sldId id="298" r:id="rId8"/>
    <p:sldId id="306" r:id="rId9"/>
    <p:sldId id="310" r:id="rId10"/>
    <p:sldId id="309" r:id="rId11"/>
    <p:sldId id="312" r:id="rId12"/>
    <p:sldId id="316" r:id="rId13"/>
    <p:sldId id="313" r:id="rId14"/>
    <p:sldId id="307" r:id="rId15"/>
  </p:sldIdLst>
  <p:sldSz cx="12192000" cy="6858000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s Spanjer" initials="I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1BD"/>
    <a:srgbClr val="99DAD7"/>
    <a:srgbClr val="D4EFEE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686" autoAdjust="0"/>
  </p:normalViewPr>
  <p:slideViewPr>
    <p:cSldViewPr snapToGrid="0">
      <p:cViewPr varScale="1">
        <p:scale>
          <a:sx n="80" d="100"/>
          <a:sy n="80" d="100"/>
        </p:scale>
        <p:origin x="72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Kruyswijk" userId="8eb2b595ba53c884" providerId="LiveId" clId="{DCF66C70-3733-4722-834E-D34032AA4EBF}"/>
    <pc:docChg chg="modSld">
      <pc:chgData name="Wim Kruyswijk" userId="8eb2b595ba53c884" providerId="LiveId" clId="{DCF66C70-3733-4722-834E-D34032AA4EBF}" dt="2020-12-15T14:54:42.398" v="7" actId="1035"/>
      <pc:docMkLst>
        <pc:docMk/>
      </pc:docMkLst>
      <pc:sldChg chg="modSp mod">
        <pc:chgData name="Wim Kruyswijk" userId="8eb2b595ba53c884" providerId="LiveId" clId="{DCF66C70-3733-4722-834E-D34032AA4EBF}" dt="2020-12-15T14:54:42.398" v="7" actId="1035"/>
        <pc:sldMkLst>
          <pc:docMk/>
          <pc:sldMk cId="2840349575" sldId="305"/>
        </pc:sldMkLst>
        <pc:picChg chg="mod">
          <ac:chgData name="Wim Kruyswijk" userId="8eb2b595ba53c884" providerId="LiveId" clId="{DCF66C70-3733-4722-834E-D34032AA4EBF}" dt="2020-12-15T14:54:42.398" v="7" actId="1035"/>
          <ac:picMkLst>
            <pc:docMk/>
            <pc:sldMk cId="2840349575" sldId="305"/>
            <ac:picMk id="5" creationId="{0C91E3EC-4B9F-4A4B-B48A-956C127F8276}"/>
          </ac:picMkLst>
        </pc:picChg>
      </pc:sldChg>
    </pc:docChg>
  </pc:docChgLst>
  <pc:docChgLst>
    <pc:chgData name="Wim Kruyswijk" userId="8eb2b595ba53c884" providerId="LiveId" clId="{270266EE-6CAF-47EE-9978-58704DB541DC}"/>
    <pc:docChg chg="modSld">
      <pc:chgData name="Wim Kruyswijk" userId="8eb2b595ba53c884" providerId="LiveId" clId="{270266EE-6CAF-47EE-9978-58704DB541DC}" dt="2020-12-15T20:17:53.528" v="11" actId="1037"/>
      <pc:docMkLst>
        <pc:docMk/>
      </pc:docMkLst>
      <pc:sldChg chg="modSp mod">
        <pc:chgData name="Wim Kruyswijk" userId="8eb2b595ba53c884" providerId="LiveId" clId="{270266EE-6CAF-47EE-9978-58704DB541DC}" dt="2020-12-15T20:17:53.528" v="11" actId="1037"/>
        <pc:sldMkLst>
          <pc:docMk/>
          <pc:sldMk cId="1204496976" sldId="314"/>
        </pc:sldMkLst>
        <pc:picChg chg="mod">
          <ac:chgData name="Wim Kruyswijk" userId="8eb2b595ba53c884" providerId="LiveId" clId="{270266EE-6CAF-47EE-9978-58704DB541DC}" dt="2020-12-15T20:17:53.528" v="11" actId="1037"/>
          <ac:picMkLst>
            <pc:docMk/>
            <pc:sldMk cId="1204496976" sldId="314"/>
            <ac:picMk id="4" creationId="{5C0BB6A6-78B9-40FF-A797-3CB8B78255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E76A9-27B8-4F88-9741-2C4B4D94B3B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8F8E-2CDC-4748-A9D8-C2530B7AA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94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F1BB-169F-4E78-94D9-BD1C1CB07972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034B2-914F-400D-BC47-3154A560B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55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034B2-914F-400D-BC47-3154A560B44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817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Klopt dit proces??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0EF59-4CBD-4D94-81AD-04F8ECC958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64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Stuurgroep heeft op de toelatingsprocedure akkoord gegeven – ambtelijk akkoord.</a:t>
            </a:r>
          </a:p>
          <a:p>
            <a:r>
              <a:rPr lang="nl-NL" dirty="0"/>
              <a:t>Kenmerken semi open house.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034B2-914F-400D-BC47-3154A560B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62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Stuurgroep heeft op de toelatingsprocedure akkoord gegeven – ambtelijk akkoord.</a:t>
            </a:r>
          </a:p>
          <a:p>
            <a:r>
              <a:rPr lang="nl-NL" dirty="0"/>
              <a:t>Kenmerken semi open house.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034B2-914F-400D-BC47-3154A560B4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30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Klopt dit proces??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0EF59-4CBD-4D94-81AD-04F8ECC958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63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Klopt dit proces??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0EF59-4CBD-4D94-81AD-04F8ECC958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2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Klopt dit proces??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0EF59-4CBD-4D94-81AD-04F8ECC958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8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Klopt dit proces??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0EF59-4CBD-4D94-81AD-04F8ECC958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1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Klopt dit proces??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0EF59-4CBD-4D94-81AD-04F8ECC958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1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Klopt dit proces??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0EF59-4CBD-4D94-81AD-04F8ECC958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432B20-C46B-4E53-A6B9-93E3234C1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5996" y="2149310"/>
            <a:ext cx="10303497" cy="4579039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baseline="0">
                <a:solidFill>
                  <a:srgbClr val="7030A0"/>
                </a:solidFill>
              </a:defRPr>
            </a:lvl1pPr>
            <a:lvl2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2pPr>
            <a:lvl3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3pPr>
            <a:lvl4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4pPr>
            <a:lvl5pPr>
              <a:buClr>
                <a:srgbClr val="55C1BD"/>
              </a:buClr>
              <a:defRPr baseline="0">
                <a:solidFill>
                  <a:srgbClr val="7030A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FFDBDE-3B41-4BA1-96D9-274D0704BE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5996" y="1074739"/>
            <a:ext cx="10303497" cy="631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7030A0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415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86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5F02FC1-0264-4B2E-AA9B-63FB1C643FEF}"/>
              </a:ext>
            </a:extLst>
          </p:cNvPr>
          <p:cNvSpPr/>
          <p:nvPr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rgbClr val="55C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27" name="Afbeelding 8">
            <a:extLst>
              <a:ext uri="{FF2B5EF4-FFF2-40B4-BE49-F238E27FC236}">
                <a16:creationId xmlns:a16="http://schemas.microsoft.com/office/drawing/2014/main" id="{CC5F4DDA-C8AE-4299-A9A0-BA5D2D1E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/>
          <a:stretch>
            <a:fillRect/>
          </a:stretch>
        </p:blipFill>
        <p:spPr bwMode="auto">
          <a:xfrm>
            <a:off x="282575" y="0"/>
            <a:ext cx="1009650" cy="971550"/>
          </a:xfrm>
          <a:prstGeom prst="rect">
            <a:avLst/>
          </a:prstGeom>
          <a:solidFill>
            <a:srgbClr val="55C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>
            <a:extLst>
              <a:ext uri="{FF2B5EF4-FFF2-40B4-BE49-F238E27FC236}">
                <a16:creationId xmlns:a16="http://schemas.microsoft.com/office/drawing/2014/main" id="{96D527FA-3A24-46EE-BEEC-E0165A32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ekst 1">
            <a:extLst>
              <a:ext uri="{FF2B5EF4-FFF2-40B4-BE49-F238E27FC236}">
                <a16:creationId xmlns:a16="http://schemas.microsoft.com/office/drawing/2014/main" id="{866EB9F3-1D55-4542-99FC-5D29F7840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Aandachtspunten niveau 1</a:t>
            </a:r>
          </a:p>
          <a:p>
            <a:pPr lvl="1"/>
            <a:r>
              <a:rPr lang="nl-NL" altLang="nl-NL"/>
              <a:t>Aandachtspunten niveau 2</a:t>
            </a:r>
          </a:p>
          <a:p>
            <a:pPr lvl="2"/>
            <a:r>
              <a:rPr lang="nl-NL" altLang="nl-NL"/>
              <a:t>Aandachtspunten niveau 3</a:t>
            </a:r>
          </a:p>
          <a:p>
            <a:pPr lvl="3"/>
            <a:r>
              <a:rPr lang="nl-NL" altLang="nl-NL"/>
              <a:t>Aandachtspunten niveau 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55C1B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oopsdcg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1">
            <a:extLst>
              <a:ext uri="{FF2B5EF4-FFF2-40B4-BE49-F238E27FC236}">
                <a16:creationId xmlns:a16="http://schemas.microsoft.com/office/drawing/2014/main" id="{2267BD57-AE6D-4124-99A0-D1F763FF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227013"/>
            <a:ext cx="9467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4000" b="1" dirty="0">
                <a:solidFill>
                  <a:schemeClr val="bg1"/>
                </a:solidFill>
              </a:rPr>
              <a:t>Inkoop SDCG</a:t>
            </a:r>
          </a:p>
        </p:txBody>
      </p:sp>
      <p:sp>
        <p:nvSpPr>
          <p:cNvPr id="3075" name="Tekstvak 2">
            <a:extLst>
              <a:ext uri="{FF2B5EF4-FFF2-40B4-BE49-F238E27FC236}">
                <a16:creationId xmlns:a16="http://schemas.microsoft.com/office/drawing/2014/main" id="{E727C50A-79C2-4A92-872F-0B0E3A71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911225"/>
            <a:ext cx="9467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3200" dirty="0">
                <a:solidFill>
                  <a:schemeClr val="bg1"/>
                </a:solidFill>
              </a:rPr>
              <a:t>Bijeenkomst raadsleden</a:t>
            </a:r>
          </a:p>
        </p:txBody>
      </p:sp>
      <p:sp>
        <p:nvSpPr>
          <p:cNvPr id="3076" name="Tekstvak 3">
            <a:extLst>
              <a:ext uri="{FF2B5EF4-FFF2-40B4-BE49-F238E27FC236}">
                <a16:creationId xmlns:a16="http://schemas.microsoft.com/office/drawing/2014/main" id="{2C0D7BC2-FBE5-42FB-A330-4A343B64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1563688"/>
            <a:ext cx="544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nl-NL" altLang="nl-NL" sz="2400" dirty="0">
              <a:solidFill>
                <a:schemeClr val="bg1"/>
              </a:solidFill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ECAB64D-B1EB-4B16-8912-2BA0C82211CF}"/>
              </a:ext>
            </a:extLst>
          </p:cNvPr>
          <p:cNvGrpSpPr/>
          <p:nvPr/>
        </p:nvGrpSpPr>
        <p:grpSpPr>
          <a:xfrm>
            <a:off x="7055793" y="3500889"/>
            <a:ext cx="4842534" cy="1600500"/>
            <a:chOff x="7055793" y="3500889"/>
            <a:chExt cx="4842534" cy="16005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CC45209-7E95-45AD-A375-489E653B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149" y="3500889"/>
              <a:ext cx="1614178" cy="1600499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81F1504-DF2F-487E-A978-4B5533CD4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9971" y="3500889"/>
              <a:ext cx="1614178" cy="1600499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C6A9D8F5-41DC-40EE-BA69-935F106EE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793" y="3500890"/>
              <a:ext cx="1614178" cy="160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318C870-3782-48D2-895E-3745B771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226611"/>
            <a:ext cx="1044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Monitoring: rechtmatigheid</a:t>
            </a: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AA54B434-0E67-42EA-A583-FFC4E1E1EF23}"/>
              </a:ext>
            </a:extLst>
          </p:cNvPr>
          <p:cNvSpPr txBox="1">
            <a:spLocks/>
          </p:cNvSpPr>
          <p:nvPr/>
        </p:nvSpPr>
        <p:spPr>
          <a:xfrm>
            <a:off x="1752000" y="1138226"/>
            <a:ext cx="10303497" cy="2510043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438DD6-CADB-4830-8AE7-3DEAB385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32373"/>
              </p:ext>
            </p:extLst>
          </p:nvPr>
        </p:nvGraphicFramePr>
        <p:xfrm>
          <a:off x="898634" y="1467596"/>
          <a:ext cx="9963807" cy="460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3807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460212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40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 ontwikkeling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40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Jaarrekeningenanalyse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Rechtmatigheidsonderzoeken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45CB3304-AAA9-40C3-BC52-04AE3AE9E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318C870-3782-48D2-895E-3745B771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226611"/>
            <a:ext cx="1044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Monitoring: rechtmatigheid</a:t>
            </a: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AA54B434-0E67-42EA-A583-FFC4E1E1EF23}"/>
              </a:ext>
            </a:extLst>
          </p:cNvPr>
          <p:cNvSpPr txBox="1">
            <a:spLocks/>
          </p:cNvSpPr>
          <p:nvPr/>
        </p:nvSpPr>
        <p:spPr>
          <a:xfrm>
            <a:off x="1752000" y="1138226"/>
            <a:ext cx="10303497" cy="2510043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438DD6-CADB-4830-8AE7-3DEAB385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98522"/>
              </p:ext>
            </p:extLst>
          </p:nvPr>
        </p:nvGraphicFramePr>
        <p:xfrm>
          <a:off x="249555" y="1346102"/>
          <a:ext cx="1169289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2890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49763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Opdrachtgever streeft naar een </a:t>
                      </a:r>
                      <a:r>
                        <a:rPr lang="nl-NL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vanzelfsprekende soberheid</a:t>
                      </a:r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 Dit betekent dat opdrachtnemers een bijdragen dienen te leveren aan het </a:t>
                      </a:r>
                      <a:r>
                        <a:rPr lang="nl-NL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betaalbaar houden </a:t>
                      </a:r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van het Sociaal Domein. Opdrachtnemers kunnen een positief bedrijfsresultaat behalen. Positieve bedrijfsresultaten kunnen worden ingezet voor bijvoorbeeld: een inschrijving met een passend en lager tarief, zorgdragen voor een goede financiële compensatie voor werknemers, een investering en innovaties ten behoeve van het Sociaal Domein Centraal Gelderland. </a:t>
                      </a:r>
                      <a:r>
                        <a:rPr lang="nl-NL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Opdrachtgever accepteert niet dat opdrachtnemer excessief hoge bedrijfsresultaten (winsten), excessief hoge kosten, rendementen voor eigenaren/aandeelhouders en/of opbrengsten voor directie/bestuurders realiseert. </a:t>
                      </a:r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Indien hier naar oordeel van opdrachtgever sprake van is, kan dit leiden tot (bijvoorbeeld) een </a:t>
                      </a:r>
                      <a:r>
                        <a:rPr lang="nl-NL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administratieve audit, extra kwaliteitscontroles en/of rechtmatigheidscontroles</a:t>
                      </a:r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 Indien de uitkomsten daarvan daar aanleiding toe geven, kan dit maatregelen tot gevolg hebben zoals een </a:t>
                      </a:r>
                      <a:r>
                        <a:rPr lang="nl-NL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terugvordering van uitbetaalde declaraties, een toewijzingsstop, verlaging van tarieven en/of beëindiging van de toetreding</a:t>
                      </a:r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DE6359CF-342E-4161-9C95-651D5FB7A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5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318C870-3782-48D2-895E-3745B771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226611"/>
            <a:ext cx="1044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3600" b="1" dirty="0">
                <a:solidFill>
                  <a:srgbClr val="7030A0"/>
                </a:solidFill>
              </a:rPr>
              <a:t>Regionale corona-afspraken</a:t>
            </a:r>
            <a:endParaRPr kumimoji="0" lang="nl-NL" altLang="nl-NL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AA54B434-0E67-42EA-A583-FFC4E1E1EF23}"/>
              </a:ext>
            </a:extLst>
          </p:cNvPr>
          <p:cNvSpPr txBox="1">
            <a:spLocks/>
          </p:cNvSpPr>
          <p:nvPr/>
        </p:nvSpPr>
        <p:spPr>
          <a:xfrm>
            <a:off x="1752000" y="1138226"/>
            <a:ext cx="10303497" cy="2510043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438DD6-CADB-4830-8AE7-3DEAB385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39571"/>
              </p:ext>
            </p:extLst>
          </p:nvPr>
        </p:nvGraphicFramePr>
        <p:xfrm>
          <a:off x="57673" y="1062505"/>
          <a:ext cx="12055497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497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5619902">
                <a:tc>
                  <a:txBody>
                    <a:bodyPr/>
                    <a:lstStyle/>
                    <a:p>
                      <a:pPr lvl="0"/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Maart - april</a:t>
                      </a:r>
                    </a:p>
                    <a:p>
                      <a:pPr lvl="0"/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Regeling:</a:t>
                      </a:r>
                    </a:p>
                    <a:p>
                      <a:pPr lvl="0"/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Alternatieve zorg binnen de bandbreedte van de indicatie</a:t>
                      </a:r>
                    </a:p>
                    <a:p>
                      <a:pPr lvl="0"/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Alternatieve zorg buiten de bandbreedte van de indicatie</a:t>
                      </a:r>
                    </a:p>
                    <a:p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Indien zorg niet geleverd wordt; verzoek tot voorschot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Uitwerking regeling Continuïteit financiering partijen in het Sociaal Domein.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September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Uitwerking regeling financiële afspraken meerkosten coronacrisis voor zorgaanbieders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Wat volgt nog?</a:t>
                      </a:r>
                    </a:p>
                    <a:p>
                      <a:r>
                        <a:rPr lang="nl-NL" sz="24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Een uitvraag over gebruik van één of meerdere coronaregelingen (continuïteit van de financiering, subsidieregeling jeugdzorg of NOW 1 of 2) voor het welk  bedrag en voor welke gemeente.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CE9013A8-6336-4915-B642-4EE59B02B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6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AA54B434-0E67-42EA-A583-FFC4E1E1EF23}"/>
              </a:ext>
            </a:extLst>
          </p:cNvPr>
          <p:cNvSpPr txBox="1">
            <a:spLocks/>
          </p:cNvSpPr>
          <p:nvPr/>
        </p:nvSpPr>
        <p:spPr>
          <a:xfrm>
            <a:off x="1752000" y="1138226"/>
            <a:ext cx="10303497" cy="2510043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438DD6-CADB-4830-8AE7-3DEAB385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92606"/>
              </p:ext>
            </p:extLst>
          </p:nvPr>
        </p:nvGraphicFramePr>
        <p:xfrm>
          <a:off x="1752000" y="2057400"/>
          <a:ext cx="8018793" cy="327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8793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182654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5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Dank voor uw aandacht!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Voor meer informatie</a:t>
                      </a:r>
                      <a:r>
                        <a:rPr kumimoji="0" lang="nl-N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www.inkoopsdcg.nl</a:t>
                      </a:r>
                      <a:r>
                        <a:rPr kumimoji="0" lang="nl-N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914400" marR="0" lvl="2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4C162B23-6A8E-49B2-BB0D-E355B2A1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A69C09B-F4EA-4AC2-AA3E-3C679E15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146433"/>
            <a:ext cx="1044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3600" b="1" dirty="0">
                <a:solidFill>
                  <a:srgbClr val="7030A0"/>
                </a:solidFill>
              </a:rPr>
              <a:t>Inkoop sociaal domein Centraal Gelderland</a:t>
            </a:r>
            <a:endParaRPr kumimoji="0" lang="nl-NL" altLang="nl-NL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2EC51E2-549C-4E77-A8A2-B43AF8188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54050"/>
              </p:ext>
            </p:extLst>
          </p:nvPr>
        </p:nvGraphicFramePr>
        <p:xfrm>
          <a:off x="488731" y="1773621"/>
          <a:ext cx="11382703" cy="436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2703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4362548">
                <a:tc>
                  <a:txBody>
                    <a:bodyPr/>
                    <a:lstStyle/>
                    <a:p>
                      <a:pPr marL="571500" marR="0" lvl="0" indent="-5715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l-NL" sz="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nieuwe </a:t>
                      </a:r>
                      <a:r>
                        <a:rPr kumimoji="0" lang="nl-NL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contractering</a:t>
                      </a:r>
                      <a:r>
                        <a:rPr kumimoji="0" lang="nl-N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per 1 juli 2020 afgerond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nl-NL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Wat zijn de vervolgstappen?</a:t>
                      </a:r>
                    </a:p>
                    <a:p>
                      <a:pPr marL="571500" marR="0" lvl="0" indent="-5715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nl-NL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55C1B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Monitoring </a:t>
                      </a:r>
                      <a:endParaRPr kumimoji="0" lang="nl-NL" sz="5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0C91E3EC-4B9F-4A4B-B48A-956C127F8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7" y="-24939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4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125FA61-5849-426D-B90D-038218EED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37590"/>
            <a:ext cx="11392293" cy="4579039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Goede zorg beschikbaar voor inwoners </a:t>
            </a:r>
          </a:p>
          <a:p>
            <a:pPr marL="0" indent="0" algn="ctr">
              <a:buNone/>
            </a:pPr>
            <a:r>
              <a:rPr lang="nl-NL" dirty="0"/>
              <a:t>die dit nodig hebben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B66517-047B-4050-974A-C427F15E4E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484" y="207625"/>
            <a:ext cx="11613010" cy="631514"/>
          </a:xfrm>
        </p:spPr>
        <p:txBody>
          <a:bodyPr/>
          <a:lstStyle/>
          <a:p>
            <a:pPr algn="ctr"/>
            <a:r>
              <a:rPr lang="nl-NL" dirty="0"/>
              <a:t>Doel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52473A-02A1-4AA4-BA68-B69909B8C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13766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1C10099-F1EA-4E45-A22A-D8705D81E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Korte terugblik</a:t>
            </a:r>
          </a:p>
          <a:p>
            <a:r>
              <a:rPr lang="nl-NL" dirty="0"/>
              <a:t>Monitoring: </a:t>
            </a:r>
          </a:p>
          <a:p>
            <a:pPr lvl="1"/>
            <a:r>
              <a:rPr lang="nl-NL" dirty="0"/>
              <a:t>1. Uitwerking inkoopvoorwaarden</a:t>
            </a:r>
          </a:p>
          <a:p>
            <a:pPr lvl="1"/>
            <a:r>
              <a:rPr lang="nl-NL" dirty="0"/>
              <a:t>2. Contractmanagement</a:t>
            </a:r>
          </a:p>
          <a:p>
            <a:pPr lvl="1"/>
            <a:r>
              <a:rPr lang="nl-NL" dirty="0"/>
              <a:t>3. Kwaliteit en rechtmatigheid</a:t>
            </a:r>
          </a:p>
          <a:p>
            <a:r>
              <a:rPr lang="nl-NL" dirty="0"/>
              <a:t>Regionale coronamaatregelen 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1474E0-C4C2-4D14-BF17-F1623F5B8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186" y="254928"/>
            <a:ext cx="11660307" cy="631514"/>
          </a:xfrm>
        </p:spPr>
        <p:txBody>
          <a:bodyPr/>
          <a:lstStyle/>
          <a:p>
            <a:pPr algn="ctr"/>
            <a:r>
              <a:rPr lang="nl-NL" dirty="0"/>
              <a:t>Programma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0BB6A6-78B9-40FF-A797-3CB8B7825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3" y="-58107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A69C09B-F4EA-4AC2-AA3E-3C679E15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146433"/>
            <a:ext cx="1044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NL" altLang="nl-NL" sz="3600" b="1" dirty="0">
                <a:solidFill>
                  <a:srgbClr val="7030A0"/>
                </a:solidFill>
              </a:rPr>
              <a:t>Uitgangspunten inkoop 2020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2EC51E2-549C-4E77-A8A2-B43AF8188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45080"/>
              </p:ext>
            </p:extLst>
          </p:nvPr>
        </p:nvGraphicFramePr>
        <p:xfrm>
          <a:off x="362607" y="1418905"/>
          <a:ext cx="11303876" cy="493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876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165538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Intensievere kwalitatieve toetsing bij inschrijving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Intensievere kwalitatieve toetsing op naleving</a:t>
                      </a:r>
                    </a:p>
                  </a:txBody>
                  <a:tcPr>
                    <a:solidFill>
                      <a:srgbClr val="55C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  <a:tr h="1444922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Ondersteunend aan financiële doelstellingen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Ondersteunend aan transformatiedoelstellingen</a:t>
                      </a: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93539"/>
                  </a:ext>
                </a:extLst>
              </a:tr>
              <a:tr h="183510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Vereenvoudiging en aanscherpen van (maatwerk) voorzieningen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Flexibele toelatingsprocedure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77932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5250855D-D9DA-4E7A-BE99-96434F2B3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A69C09B-F4EA-4AC2-AA3E-3C679E15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95" y="169779"/>
            <a:ext cx="8897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Zorgvormen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B81A712-8F9D-4F1E-AB77-5CE743EED437}"/>
              </a:ext>
            </a:extLst>
          </p:cNvPr>
          <p:cNvSpPr/>
          <p:nvPr/>
        </p:nvSpPr>
        <p:spPr>
          <a:xfrm>
            <a:off x="1864881" y="1854438"/>
            <a:ext cx="7177563" cy="584775"/>
          </a:xfrm>
          <a:prstGeom prst="rect">
            <a:avLst/>
          </a:prstGeom>
          <a:solidFill>
            <a:srgbClr val="D4EFEE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Begeleiding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178981A-F454-4884-8DF2-F7781DF36EF7}"/>
              </a:ext>
            </a:extLst>
          </p:cNvPr>
          <p:cNvSpPr/>
          <p:nvPr/>
        </p:nvSpPr>
        <p:spPr>
          <a:xfrm>
            <a:off x="1864879" y="5340199"/>
            <a:ext cx="7177563" cy="584775"/>
          </a:xfrm>
          <a:prstGeom prst="rect">
            <a:avLst/>
          </a:prstGeom>
          <a:solidFill>
            <a:srgbClr val="99DAD7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Groepsbegeleiding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DC498D5-1B9E-4738-963F-F6A5C65F7BC3}"/>
              </a:ext>
            </a:extLst>
          </p:cNvPr>
          <p:cNvSpPr/>
          <p:nvPr/>
        </p:nvSpPr>
        <p:spPr>
          <a:xfrm>
            <a:off x="1864881" y="2560977"/>
            <a:ext cx="7177563" cy="584775"/>
          </a:xfrm>
          <a:prstGeom prst="rect">
            <a:avLst/>
          </a:prstGeom>
          <a:solidFill>
            <a:srgbClr val="55C1BD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Activerend werk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69A00F0-78FE-4D72-8DAB-959C1BE464B8}"/>
              </a:ext>
            </a:extLst>
          </p:cNvPr>
          <p:cNvSpPr/>
          <p:nvPr/>
        </p:nvSpPr>
        <p:spPr>
          <a:xfrm>
            <a:off x="1864881" y="3264325"/>
            <a:ext cx="7177563" cy="584775"/>
          </a:xfrm>
          <a:prstGeom prst="rect">
            <a:avLst/>
          </a:prstGeom>
          <a:solidFill>
            <a:srgbClr val="D4EFEE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Beschermd wonen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810847-715F-48DD-A591-76669631CA1E}"/>
              </a:ext>
            </a:extLst>
          </p:cNvPr>
          <p:cNvSpPr/>
          <p:nvPr/>
        </p:nvSpPr>
        <p:spPr>
          <a:xfrm>
            <a:off x="1864879" y="4625856"/>
            <a:ext cx="7177563" cy="584775"/>
          </a:xfrm>
          <a:prstGeom prst="rect">
            <a:avLst/>
          </a:prstGeom>
          <a:solidFill>
            <a:srgbClr val="55C1BD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Jeugdbescherming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73A2BB7-81DD-4C52-A7D4-B01EE8B1CFF2}"/>
              </a:ext>
            </a:extLst>
          </p:cNvPr>
          <p:cNvSpPr/>
          <p:nvPr/>
        </p:nvSpPr>
        <p:spPr>
          <a:xfrm>
            <a:off x="1864879" y="3946686"/>
            <a:ext cx="7177563" cy="584775"/>
          </a:xfrm>
          <a:prstGeom prst="rect">
            <a:avLst/>
          </a:prstGeom>
          <a:solidFill>
            <a:srgbClr val="99DAD7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Behandeling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BE839DB-1EB9-4113-B1B4-5A4D921D6F7C}"/>
              </a:ext>
            </a:extLst>
          </p:cNvPr>
          <p:cNvSpPr/>
          <p:nvPr/>
        </p:nvSpPr>
        <p:spPr>
          <a:xfrm>
            <a:off x="1869427" y="6054542"/>
            <a:ext cx="717756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Verblijf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908B38C-3953-412E-BCF0-5E0B884CDAEC}"/>
              </a:ext>
            </a:extLst>
          </p:cNvPr>
          <p:cNvSpPr/>
          <p:nvPr/>
        </p:nvSpPr>
        <p:spPr>
          <a:xfrm>
            <a:off x="1864882" y="1151493"/>
            <a:ext cx="7177563" cy="584775"/>
          </a:xfrm>
          <a:prstGeom prst="rect">
            <a:avLst/>
          </a:prstGeom>
          <a:solidFill>
            <a:srgbClr val="55C1BD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7030A0"/>
                </a:solidFill>
                <a:latin typeface="+mn-lt"/>
              </a:rPr>
              <a:t>Huishoudelijke ondersteuning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7E6429F-BB62-449D-9C02-1727ACD42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4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318C870-3782-48D2-895E-3745B771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226611"/>
            <a:ext cx="1044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Monitoring : uitwerking inkoop</a:t>
            </a: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AA54B434-0E67-42EA-A583-FFC4E1E1EF23}"/>
              </a:ext>
            </a:extLst>
          </p:cNvPr>
          <p:cNvSpPr txBox="1">
            <a:spLocks/>
          </p:cNvSpPr>
          <p:nvPr/>
        </p:nvSpPr>
        <p:spPr>
          <a:xfrm>
            <a:off x="1752000" y="1138226"/>
            <a:ext cx="10303497" cy="2510043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438DD6-CADB-4830-8AE7-3DEAB385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17036"/>
              </p:ext>
            </p:extLst>
          </p:nvPr>
        </p:nvGraphicFramePr>
        <p:xfrm>
          <a:off x="1434662" y="1655379"/>
          <a:ext cx="9412014" cy="4288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2014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428822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40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Van wat naar hoe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Financiële afspraken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Onderaannemers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Tussentijdse openstellingen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Inkoop 2022 Beschermd Wonen </a:t>
                      </a: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28626321-3AFA-4206-9968-23282F0AC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9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318C870-3782-48D2-895E-3745B771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226611"/>
            <a:ext cx="1044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Monitoring: contractmanagement</a:t>
            </a: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AA54B434-0E67-42EA-A583-FFC4E1E1EF23}"/>
              </a:ext>
            </a:extLst>
          </p:cNvPr>
          <p:cNvSpPr txBox="1">
            <a:spLocks/>
          </p:cNvSpPr>
          <p:nvPr/>
        </p:nvSpPr>
        <p:spPr>
          <a:xfrm>
            <a:off x="1752000" y="1138226"/>
            <a:ext cx="10303497" cy="2510043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438DD6-CADB-4830-8AE7-3DEAB385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89807"/>
              </p:ext>
            </p:extLst>
          </p:nvPr>
        </p:nvGraphicFramePr>
        <p:xfrm>
          <a:off x="721983" y="1351874"/>
          <a:ext cx="10440000" cy="5123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0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512379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nl-NL" sz="40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Driehoek gemeenten – aanbieder - inkoop</a:t>
                      </a:r>
                    </a:p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Vaste gesprekscyclus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Signaalgestuurde</a:t>
                      </a: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gesprekken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Rapportage nieuwe stijl:</a:t>
                      </a:r>
                    </a:p>
                    <a:p>
                      <a:pPr marL="457200" lvl="1" indent="0" algn="l" defTabSz="914400" rtl="0" eaLnBrk="1" latinLnBrk="0" hangingPunct="1">
                        <a:buFontTx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Inhoudelijke en financiële trends en ontwikkelingen</a:t>
                      </a:r>
                    </a:p>
                    <a:p>
                      <a:pPr marL="457200" lvl="1" indent="0" algn="l" defTabSz="914400" rtl="0" eaLnBrk="1" latinLnBrk="0" hangingPunct="1">
                        <a:buFontTx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nl-NL" sz="3200" b="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: doelrealisatie en cliënttevredenheid</a:t>
                      </a:r>
                    </a:p>
                    <a:p>
                      <a:pPr marL="457200" lvl="1" indent="0" algn="l" defTabSz="914400" rtl="0" eaLnBrk="1" latinLnBrk="0" hangingPunct="1">
                        <a:buFontTx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3. SROI</a:t>
                      </a:r>
                    </a:p>
                    <a:p>
                      <a:pPr marL="457200" lvl="1" indent="0" algn="l" defTabSz="914400" rtl="0" eaLnBrk="1" latinLnBrk="0" hangingPunct="1">
                        <a:buFontTx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4. Wachtlijsten</a:t>
                      </a: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A0E13565-C3A3-41D6-BB95-A791A3BC5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4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C318C870-3782-48D2-895E-3745B771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000" y="226611"/>
            <a:ext cx="1044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Monitoring: kwaliteit</a:t>
            </a: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AA54B434-0E67-42EA-A583-FFC4E1E1EF23}"/>
              </a:ext>
            </a:extLst>
          </p:cNvPr>
          <p:cNvSpPr txBox="1">
            <a:spLocks/>
          </p:cNvSpPr>
          <p:nvPr/>
        </p:nvSpPr>
        <p:spPr>
          <a:xfrm>
            <a:off x="1752000" y="1138226"/>
            <a:ext cx="10303497" cy="2510043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55C1BD"/>
              </a:buClr>
              <a:buFont typeface="Arial" panose="020B0604020202020204" pitchFamily="34" charset="0"/>
              <a:buChar char="•"/>
              <a:defRPr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5C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438DD6-CADB-4830-8AE7-3DEAB385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53127"/>
              </p:ext>
            </p:extLst>
          </p:nvPr>
        </p:nvGraphicFramePr>
        <p:xfrm>
          <a:off x="1245476" y="1418897"/>
          <a:ext cx="10168758" cy="501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8758">
                  <a:extLst>
                    <a:ext uri="{9D8B030D-6E8A-4147-A177-3AD203B41FA5}">
                      <a16:colId xmlns:a16="http://schemas.microsoft.com/office/drawing/2014/main" val="161993069"/>
                    </a:ext>
                  </a:extLst>
                </a:gridCol>
              </a:tblGrid>
              <a:tr h="501343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nl-NL" sz="40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Kwaliteitskader: algemeen programma van eisen</a:t>
                      </a:r>
                    </a:p>
                    <a:p>
                      <a:pPr marL="514350" indent="-514350" algn="l" defTabSz="914400" rtl="0" eaLnBrk="1" latinLnBrk="0" hangingPunct="1">
                        <a:buFontTx/>
                        <a:buAutoNum type="arabicPeriod"/>
                      </a:pPr>
                      <a:endParaRPr lang="nl-NL" sz="32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 algn="l" defTabSz="914400" rtl="0" eaLnBrk="1" latinLnBrk="0" hangingPunct="1">
                        <a:buFontTx/>
                        <a:buAutoNum type="arabicPeriod"/>
                      </a:pPr>
                      <a:r>
                        <a:rPr lang="nl-NL" sz="3200" b="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Pro-actief</a:t>
                      </a: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toezicht; 2020: 75 onderzoeken i.s.m. VGGM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Reactief toezicht; </a:t>
                      </a:r>
                      <a:r>
                        <a:rPr lang="nl-NL" sz="3200" b="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signaalgestuurd</a:t>
                      </a:r>
                      <a:r>
                        <a:rPr lang="nl-NL" sz="3200" b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en calamiteitentoezicht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2400" b="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D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27815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8D807ED7-2FD0-4D23-8957-1196CA5C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8" y="-29532"/>
            <a:ext cx="998264" cy="9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51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.pot  -  Compatibiliteitsmodus" id="{B03A32C7-DA2C-4222-8C7F-36F8559A3519}" vid="{3FC5F7D1-F2B3-4F94-9A15-C92CE2BE11ED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.pot  -  Compatibiliteitsmodus" id="{B03A32C7-DA2C-4222-8C7F-36F8559A3519}" vid="{3E339CFF-59E9-4617-A5E2-6FDDBB4C9952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993</TotalTime>
  <Words>529</Words>
  <Application>Microsoft Office PowerPoint</Application>
  <PresentationFormat>Breedbeeld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Babette Peppelenbosch</dc:creator>
  <cp:lastModifiedBy>Wim Kruyswijk</cp:lastModifiedBy>
  <cp:revision>221</cp:revision>
  <cp:lastPrinted>2019-10-22T15:17:11Z</cp:lastPrinted>
  <dcterms:created xsi:type="dcterms:W3CDTF">2019-07-25T09:09:17Z</dcterms:created>
  <dcterms:modified xsi:type="dcterms:W3CDTF">2020-12-15T20:18:16Z</dcterms:modified>
</cp:coreProperties>
</file>