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78" r:id="rId4"/>
    <p:sldId id="286" r:id="rId5"/>
    <p:sldId id="287" r:id="rId6"/>
    <p:sldId id="289" r:id="rId7"/>
    <p:sldId id="282" r:id="rId8"/>
    <p:sldId id="284" r:id="rId9"/>
    <p:sldId id="269" r:id="rId10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t Philipsen" initials="JP" lastIdx="5" clrIdx="0">
    <p:extLst>
      <p:ext uri="{19B8F6BF-5375-455C-9EA6-DF929625EA0E}">
        <p15:presenceInfo xmlns:p15="http://schemas.microsoft.com/office/powerpoint/2012/main" userId="Jet Philipsen" providerId="None"/>
      </p:ext>
    </p:extLst>
  </p:cmAuthor>
  <p:cmAuthor id="2" name="Marith Berntsen" initials="MB" lastIdx="7" clrIdx="1">
    <p:extLst>
      <p:ext uri="{19B8F6BF-5375-455C-9EA6-DF929625EA0E}">
        <p15:presenceInfo xmlns:p15="http://schemas.microsoft.com/office/powerpoint/2012/main" userId="Marith Bernts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F39"/>
    <a:srgbClr val="00A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DA4F9C-9101-47C2-8B87-FB9B0F6A881D}" v="3" dt="2020-12-15T14:34:24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056" autoAdjust="0"/>
  </p:normalViewPr>
  <p:slideViewPr>
    <p:cSldViewPr snapToGrid="0">
      <p:cViewPr varScale="1">
        <p:scale>
          <a:sx n="97" d="100"/>
          <a:sy n="97" d="100"/>
        </p:scale>
        <p:origin x="10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m Kruyswijk" userId="8eb2b595ba53c884" providerId="LiveId" clId="{EEDA4F9C-9101-47C2-8B87-FB9B0F6A881D}"/>
    <pc:docChg chg="modSld">
      <pc:chgData name="Wim Kruyswijk" userId="8eb2b595ba53c884" providerId="LiveId" clId="{EEDA4F9C-9101-47C2-8B87-FB9B0F6A881D}" dt="2020-12-15T14:34:28.179" v="54" actId="1076"/>
      <pc:docMkLst>
        <pc:docMk/>
      </pc:docMkLst>
      <pc:sldChg chg="addSp modSp mod">
        <pc:chgData name="Wim Kruyswijk" userId="8eb2b595ba53c884" providerId="LiveId" clId="{EEDA4F9C-9101-47C2-8B87-FB9B0F6A881D}" dt="2020-12-15T14:34:28.179" v="54" actId="1076"/>
        <pc:sldMkLst>
          <pc:docMk/>
          <pc:sldMk cId="1614338417" sldId="278"/>
        </pc:sldMkLst>
        <pc:spChg chg="add mod">
          <ac:chgData name="Wim Kruyswijk" userId="8eb2b595ba53c884" providerId="LiveId" clId="{EEDA4F9C-9101-47C2-8B87-FB9B0F6A881D}" dt="2020-12-15T14:34:28.179" v="54" actId="1076"/>
          <ac:spMkLst>
            <pc:docMk/>
            <pc:sldMk cId="1614338417" sldId="278"/>
            <ac:spMk id="9" creationId="{443DC80A-585A-4EF3-8C4A-5D3FC8D3B4C6}"/>
          </ac:spMkLst>
        </pc:spChg>
      </pc:sldChg>
      <pc:sldChg chg="addSp modSp mod">
        <pc:chgData name="Wim Kruyswijk" userId="8eb2b595ba53c884" providerId="LiveId" clId="{EEDA4F9C-9101-47C2-8B87-FB9B0F6A881D}" dt="2020-12-15T14:34:10.009" v="52" actId="113"/>
        <pc:sldMkLst>
          <pc:docMk/>
          <pc:sldMk cId="2424989073" sldId="284"/>
        </pc:sldMkLst>
        <pc:spChg chg="add mod">
          <ac:chgData name="Wim Kruyswijk" userId="8eb2b595ba53c884" providerId="LiveId" clId="{EEDA4F9C-9101-47C2-8B87-FB9B0F6A881D}" dt="2020-12-15T14:34:10.009" v="52" actId="113"/>
          <ac:spMkLst>
            <pc:docMk/>
            <pc:sldMk cId="2424989073" sldId="284"/>
            <ac:spMk id="3" creationId="{9A1A52B9-64EE-4B95-B635-1997CF33B9F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EADF7-CB81-4BF5-BC67-E51E41F2D0A3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F5518-7E00-4677-BDD0-9BACD0BD78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963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058" cy="4984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530" y="1"/>
            <a:ext cx="2946058" cy="4984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802C0-59AD-43C3-8B31-958C23BA62E1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42" y="4777862"/>
            <a:ext cx="5438792" cy="39085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220"/>
            <a:ext cx="2946058" cy="4984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530" y="9428220"/>
            <a:ext cx="2946058" cy="4984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0103D-6E9B-4197-A470-94199605C9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094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0103D-6E9B-4197-A470-94199605C97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1882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0103D-6E9B-4197-A470-94199605C97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5979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100" b="0" dirty="0">
              <a:latin typeface="+mn-l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A8D2B-2F0B-4431-807F-F934F6580AA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6779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100" b="0" dirty="0">
              <a:latin typeface="+mn-l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A8D2B-2F0B-4431-807F-F934F6580AA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8729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100" b="1" dirty="0">
              <a:latin typeface="+mn-l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A8D2B-2F0B-4431-807F-F934F6580AA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91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100" b="1" dirty="0">
              <a:latin typeface="+mn-l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A8D2B-2F0B-4431-807F-F934F6580AA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8267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A8D2B-2F0B-4431-807F-F934F6580AA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680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A8D2B-2F0B-4431-807F-F934F6580AA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8804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0103D-6E9B-4197-A470-94199605C97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151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78C-BBB1-404A-93D2-C3F3CE827998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C6D-F00D-468C-9BCD-81724D2E9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07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78C-BBB1-404A-93D2-C3F3CE827998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C6D-F00D-468C-9BCD-81724D2E9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274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78C-BBB1-404A-93D2-C3F3CE827998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C6D-F00D-468C-9BCD-81724D2E9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377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78C-BBB1-404A-93D2-C3F3CE827998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C6D-F00D-468C-9BCD-81724D2E9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29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78C-BBB1-404A-93D2-C3F3CE827998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C6D-F00D-468C-9BCD-81724D2E9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35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78C-BBB1-404A-93D2-C3F3CE827998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C6D-F00D-468C-9BCD-81724D2E9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623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78C-BBB1-404A-93D2-C3F3CE827998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C6D-F00D-468C-9BCD-81724D2E9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526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78C-BBB1-404A-93D2-C3F3CE827998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C6D-F00D-468C-9BCD-81724D2E9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04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78C-BBB1-404A-93D2-C3F3CE827998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C6D-F00D-468C-9BCD-81724D2E9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2453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78C-BBB1-404A-93D2-C3F3CE827998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C6D-F00D-468C-9BCD-81724D2E9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8358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78C-BBB1-404A-93D2-C3F3CE827998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C6D-F00D-468C-9BCD-81724D2E9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6852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9278C-BBB1-404A-93D2-C3F3CE827998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A4C6D-F00D-468C-9BCD-81724D2E9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698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8667" y="1308634"/>
            <a:ext cx="11142133" cy="2387600"/>
          </a:xfrm>
        </p:spPr>
        <p:txBody>
          <a:bodyPr lIns="0" tIns="0" rIns="0" bIns="0">
            <a:noAutofit/>
          </a:bodyPr>
          <a:lstStyle/>
          <a:p>
            <a:r>
              <a:rPr lang="nl-NL" sz="4800" dirty="0">
                <a:solidFill>
                  <a:srgbClr val="00ACB2"/>
                </a:solidFill>
              </a:rPr>
              <a:t>“Met alles wat we doen, bewaken we het recht op leren en ontwikkelen” </a:t>
            </a:r>
            <a:r>
              <a:rPr lang="nl-NL" sz="1200" dirty="0"/>
              <a:t>Inge Hoogland, manager RBL</a:t>
            </a:r>
            <a:endParaRPr lang="nl-NL" sz="4800" dirty="0">
              <a:solidFill>
                <a:srgbClr val="00ACB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788309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nl-NL" sz="3600" dirty="0"/>
              <a:t>Jaarverslag RBL Midden-Gelre 2019-2020</a:t>
            </a:r>
          </a:p>
          <a:p>
            <a:endParaRPr lang="nl-NL" dirty="0"/>
          </a:p>
          <a:p>
            <a:endParaRPr lang="nl-NL" dirty="0"/>
          </a:p>
          <a:p>
            <a:pPr algn="r"/>
            <a:r>
              <a:rPr lang="nl-NL" dirty="0"/>
              <a:t>Jet Philipsen en Marith Berntsen</a:t>
            </a: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386" y="335598"/>
            <a:ext cx="5760720" cy="1389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1711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33" y="3236986"/>
            <a:ext cx="8144933" cy="6149828"/>
          </a:xfrm>
          <a:prstGeom prst="ellipse">
            <a:avLst/>
          </a:prstGeom>
          <a:solidFill>
            <a:schemeClr val="bg1">
              <a:alpha val="0"/>
            </a:schemeClr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83F39"/>
                </a:solidFill>
              </a:rPr>
              <a:t>Het verhaal achter de cijfers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effectLst/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400" dirty="0">
                <a:effectLst>
                  <a:outerShdw blurRad="50800" dist="50800" dir="5400000" algn="ctr" rotWithShape="0">
                    <a:schemeClr val="tx1">
                      <a:alpha val="0"/>
                    </a:schemeClr>
                  </a:outerShdw>
                </a:effectLst>
              </a:rPr>
              <a:t>Verzuim: wat wij doen voor jeugdigen op school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dirty="0">
                <a:effectLst>
                  <a:outerShdw blurRad="50800" dist="50800" dir="5400000" algn="ctr" rotWithShape="0">
                    <a:schemeClr val="tx1">
                      <a:alpha val="0"/>
                    </a:schemeClr>
                  </a:outerShdw>
                </a:effectLst>
              </a:rPr>
              <a:t>	Verzuim tijdens de schoolsluiting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400" dirty="0">
                <a:effectLst>
                  <a:outerShdw blurRad="50800" dist="50800" dir="5400000" algn="ctr" rotWithShape="0">
                    <a:schemeClr val="tx1">
                      <a:alpha val="0"/>
                    </a:schemeClr>
                  </a:outerShdw>
                </a:effectLst>
              </a:rPr>
              <a:t>Schooluitval: wat wij doen voor jeugdigen zonder school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dirty="0">
                <a:effectLst>
                  <a:outerShdw blurRad="50800" dist="50800" dir="5400000" algn="ctr" rotWithShape="0">
                    <a:schemeClr val="tx1">
                      <a:alpha val="0"/>
                    </a:schemeClr>
                  </a:outerShdw>
                </a:effectLst>
              </a:rPr>
              <a:t>	‘Ander onderwijs’ volgen? Het kan!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400" dirty="0">
                <a:effectLst>
                  <a:outerShdw blurRad="50800" dist="50800" dir="5400000" algn="ctr" rotWithShape="0">
                    <a:schemeClr val="tx1">
                      <a:alpha val="0"/>
                    </a:schemeClr>
                  </a:outerShdw>
                </a:effectLst>
              </a:rPr>
              <a:t>Schakelpunt: wat wij doen voor jeugdigen die </a:t>
            </a:r>
            <a:br>
              <a:rPr lang="nl-NL" sz="2400" dirty="0">
                <a:effectLst>
                  <a:outerShdw blurRad="50800" dist="50800" dir="5400000" algn="ctr" rotWithShape="0">
                    <a:schemeClr val="tx1">
                      <a:alpha val="0"/>
                    </a:schemeClr>
                  </a:outerShdw>
                </a:effectLst>
              </a:rPr>
            </a:br>
            <a:r>
              <a:rPr lang="nl-NL" sz="2400" dirty="0">
                <a:effectLst>
                  <a:outerShdw blurRad="50800" dist="50800" dir="5400000" algn="ctr" rotWithShape="0">
                    <a:schemeClr val="tx1">
                      <a:alpha val="0"/>
                    </a:schemeClr>
                  </a:outerShdw>
                </a:effectLst>
              </a:rPr>
              <a:t>overstappen naar arbeid</a:t>
            </a:r>
            <a:br>
              <a:rPr lang="nl-NL" sz="2400" dirty="0">
                <a:effectLst>
                  <a:outerShdw blurRad="50800" dist="50800" dir="5400000" algn="ctr" rotWithShape="0">
                    <a:schemeClr val="tx1">
                      <a:alpha val="0"/>
                    </a:schemeClr>
                  </a:outerShdw>
                </a:effectLst>
              </a:rPr>
            </a:br>
            <a:r>
              <a:rPr lang="nl-NL" sz="2400" dirty="0">
                <a:effectLst>
                  <a:outerShdw blurRad="50800" dist="50800" dir="5400000" algn="ctr" rotWithShape="0">
                    <a:schemeClr val="tx1">
                      <a:alpha val="0"/>
                    </a:schemeClr>
                  </a:outerShdw>
                </a:effectLst>
              </a:rPr>
              <a:t>	</a:t>
            </a:r>
            <a:r>
              <a:rPr lang="nl-NL" sz="2000" dirty="0">
                <a:effectLst>
                  <a:outerShdw blurRad="50800" dist="50800" dir="5400000" algn="ctr" rotWithShape="0">
                    <a:schemeClr val="tx1">
                      <a:alpha val="0"/>
                    </a:schemeClr>
                  </a:outerShdw>
                </a:effectLst>
              </a:rPr>
              <a:t>‘Samen zorgen voor een duurzame plek’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nl-NL" sz="2400" dirty="0">
              <a:effectLst>
                <a:outerShdw blurRad="50800" dist="50800" dir="5400000" algn="ctr" rotWithShape="0">
                  <a:schemeClr val="tx1">
                    <a:alpha val="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nl-NL" sz="2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6160" y="365125"/>
            <a:ext cx="1143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73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ACB2"/>
                </a:solidFill>
              </a:rPr>
              <a:t>Verzuim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6160" y="365125"/>
            <a:ext cx="1143000" cy="647700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838200" y="989006"/>
            <a:ext cx="10515600" cy="64770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NL" sz="3600" dirty="0">
                <a:effectLst>
                  <a:outerShdw blurRad="50800" dist="50800" dir="5400000" algn="ctr" rotWithShape="0">
                    <a:schemeClr val="tx1">
                      <a:alpha val="0"/>
                    </a:schemeClr>
                  </a:outerShdw>
                </a:effectLst>
              </a:rPr>
              <a:t>wat wij doen voor jeugdigen op school</a:t>
            </a:r>
          </a:p>
        </p:txBody>
      </p:sp>
      <p:sp>
        <p:nvSpPr>
          <p:cNvPr id="7" name="Tijdelijke aanduiding voor inhoud 7"/>
          <p:cNvSpPr txBox="1">
            <a:spLocks/>
          </p:cNvSpPr>
          <p:nvPr/>
        </p:nvSpPr>
        <p:spPr>
          <a:xfrm>
            <a:off x="8041505" y="5981232"/>
            <a:ext cx="4150495" cy="669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200" dirty="0">
                <a:solidFill>
                  <a:srgbClr val="E83F39"/>
                </a:solidFill>
              </a:rPr>
              <a:t>Het verhaal van Ronald</a:t>
            </a:r>
          </a:p>
          <a:p>
            <a:endParaRPr lang="nl-NL" sz="3200" dirty="0">
              <a:solidFill>
                <a:srgbClr val="E83F39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290748"/>
            <a:ext cx="6444946" cy="134454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3930778"/>
            <a:ext cx="2979648" cy="2495939"/>
          </a:xfrm>
          <a:prstGeom prst="rect">
            <a:avLst/>
          </a:prstGeom>
        </p:spPr>
      </p:pic>
      <p:pic>
        <p:nvPicPr>
          <p:cNvPr id="8" name="Lau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>
            <a:off x="7276007" y="2563754"/>
            <a:ext cx="4237935" cy="238383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43DC80A-585A-4EF3-8C4A-5D3FC8D3B4C6}"/>
              </a:ext>
            </a:extLst>
          </p:cNvPr>
          <p:cNvSpPr txBox="1"/>
          <p:nvPr/>
        </p:nvSpPr>
        <p:spPr>
          <a:xfrm>
            <a:off x="4122668" y="5221294"/>
            <a:ext cx="41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Klik op de foto voor een kort filmpje → </a:t>
            </a:r>
          </a:p>
        </p:txBody>
      </p:sp>
    </p:spTree>
    <p:extLst>
      <p:ext uri="{BB962C8B-B14F-4D97-AF65-F5344CB8AC3E}">
        <p14:creationId xmlns:p14="http://schemas.microsoft.com/office/powerpoint/2010/main" val="161433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ACB2"/>
                </a:solidFill>
              </a:rPr>
              <a:t>Verzuim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160" y="365125"/>
            <a:ext cx="1143000" cy="647700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838200" y="989006"/>
            <a:ext cx="10515600" cy="64770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NL" sz="3600" dirty="0">
                <a:effectLst>
                  <a:outerShdw blurRad="50800" dist="50800" dir="5400000" algn="ctr" rotWithShape="0">
                    <a:schemeClr val="tx1">
                      <a:alpha val="0"/>
                    </a:schemeClr>
                  </a:outerShdw>
                </a:effectLst>
              </a:rPr>
              <a:t>wat wij doen voor jeugdigen op school</a:t>
            </a:r>
          </a:p>
        </p:txBody>
      </p:sp>
      <p:sp>
        <p:nvSpPr>
          <p:cNvPr id="7" name="Tijdelijke aanduiding voor inhoud 7"/>
          <p:cNvSpPr txBox="1">
            <a:spLocks/>
          </p:cNvSpPr>
          <p:nvPr/>
        </p:nvSpPr>
        <p:spPr>
          <a:xfrm>
            <a:off x="838199" y="2260586"/>
            <a:ext cx="10276115" cy="29101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500" dirty="0"/>
              <a:t>Verzuim tijdens de schoolsluiting – onderwijs op afstand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2600" b="1" dirty="0">
                <a:solidFill>
                  <a:srgbClr val="E83F39"/>
                </a:solidFill>
              </a:rPr>
              <a:t>646</a:t>
            </a:r>
            <a:r>
              <a:rPr lang="nl-NL" sz="2600" dirty="0"/>
              <a:t> meldingen bij zorgen over deelname of geen contact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2600" dirty="0"/>
              <a:t>Handhaving tijdelijk opgeschort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2600" b="1" dirty="0">
                <a:solidFill>
                  <a:srgbClr val="E83F39"/>
                </a:solidFill>
              </a:rPr>
              <a:t>51</a:t>
            </a:r>
            <a:r>
              <a:rPr lang="nl-NL" sz="2600" dirty="0"/>
              <a:t> deurbezoeken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2600" dirty="0"/>
              <a:t>Het verhaal van de familie </a:t>
            </a:r>
            <a:r>
              <a:rPr lang="nl-NL" sz="2600" dirty="0" err="1"/>
              <a:t>Rammah</a:t>
            </a:r>
            <a:endParaRPr lang="nl-NL" sz="2600" dirty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9431" y="3113313"/>
            <a:ext cx="6433457" cy="428897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90863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ACB2"/>
                </a:solidFill>
              </a:rPr>
              <a:t>Schooluitval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160" y="365125"/>
            <a:ext cx="1143000" cy="647700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838200" y="1272887"/>
            <a:ext cx="10515600" cy="64770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3600" dirty="0"/>
              <a:t>Wat doen wij voor jeugdigen zonder school</a:t>
            </a:r>
          </a:p>
        </p:txBody>
      </p:sp>
      <p:sp>
        <p:nvSpPr>
          <p:cNvPr id="7" name="Tijdelijke aanduiding voor inhoud 7"/>
          <p:cNvSpPr txBox="1">
            <a:spLocks/>
          </p:cNvSpPr>
          <p:nvPr/>
        </p:nvSpPr>
        <p:spPr>
          <a:xfrm>
            <a:off x="838199" y="2331667"/>
            <a:ext cx="9318171" cy="3578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56" y="3630605"/>
            <a:ext cx="8519903" cy="568610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ijdelijke aanduiding voor inhoud 7"/>
          <p:cNvSpPr txBox="1">
            <a:spLocks/>
          </p:cNvSpPr>
          <p:nvPr/>
        </p:nvSpPr>
        <p:spPr>
          <a:xfrm>
            <a:off x="990599" y="2484067"/>
            <a:ext cx="9318171" cy="3578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b="1" dirty="0"/>
              <a:t>Ander onderwijs en maatwerktrajecten voor leerplichtige jeugdigen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Het verhaal van:</a:t>
            </a:r>
          </a:p>
          <a:p>
            <a:pPr marL="0" indent="0">
              <a:buNone/>
            </a:pPr>
            <a:r>
              <a:rPr lang="nl-NL" sz="2400" dirty="0"/>
              <a:t>Roy – </a:t>
            </a:r>
            <a:r>
              <a:rPr lang="nl-NL" sz="2400" dirty="0" err="1"/>
              <a:t>rij-instructeur</a:t>
            </a:r>
            <a:r>
              <a:rPr lang="nl-NL" sz="2400" dirty="0"/>
              <a:t> (via vrijstelling)</a:t>
            </a:r>
          </a:p>
          <a:p>
            <a:pPr marL="0" indent="0">
              <a:buNone/>
            </a:pPr>
            <a:r>
              <a:rPr lang="nl-NL" sz="2400" dirty="0" err="1"/>
              <a:t>Meryem</a:t>
            </a:r>
            <a:r>
              <a:rPr lang="nl-NL" sz="2400" dirty="0"/>
              <a:t> – werk en dan naar BBL (tijdelijk vsv)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8580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ACB2"/>
                </a:solidFill>
              </a:rPr>
              <a:t>Schooluitval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160" y="365125"/>
            <a:ext cx="1143000" cy="647700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838200" y="1272887"/>
            <a:ext cx="10515600" cy="64770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3600" dirty="0"/>
              <a:t>Wat doen wij voor jeugdigen zonder school</a:t>
            </a:r>
          </a:p>
        </p:txBody>
      </p:sp>
      <p:sp>
        <p:nvSpPr>
          <p:cNvPr id="7" name="Tijdelijke aanduiding voor inhoud 7"/>
          <p:cNvSpPr txBox="1">
            <a:spLocks/>
          </p:cNvSpPr>
          <p:nvPr/>
        </p:nvSpPr>
        <p:spPr>
          <a:xfrm>
            <a:off x="838200" y="2331667"/>
            <a:ext cx="9318171" cy="3578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18+: Meer jeugdigen terug naar</a:t>
            </a:r>
            <a:br>
              <a:rPr lang="nl-NL" dirty="0"/>
            </a:br>
            <a:r>
              <a:rPr lang="nl-NL" dirty="0"/>
              <a:t>school</a:t>
            </a:r>
          </a:p>
          <a:p>
            <a:r>
              <a:rPr lang="nl-NL" dirty="0"/>
              <a:t>18+: Minder jeugdigen aan</a:t>
            </a:r>
            <a:br>
              <a:rPr lang="nl-NL" dirty="0"/>
            </a:br>
            <a:r>
              <a:rPr lang="nl-NL" dirty="0"/>
              <a:t>het werk</a:t>
            </a:r>
          </a:p>
          <a:p>
            <a:r>
              <a:rPr lang="nl-NL" dirty="0"/>
              <a:t>Het </a:t>
            </a:r>
            <a:r>
              <a:rPr lang="nl-NL"/>
              <a:t>verhaal van Joel</a:t>
            </a:r>
            <a:endParaRPr lang="nl-NL" dirty="0"/>
          </a:p>
          <a:p>
            <a:endParaRPr lang="nl-NL" dirty="0"/>
          </a:p>
          <a:p>
            <a:r>
              <a:rPr lang="nl-NL" dirty="0"/>
              <a:t>Training arbeidsmarkt</a:t>
            </a:r>
          </a:p>
          <a:p>
            <a:endParaRPr lang="nl-NL" dirty="0"/>
          </a:p>
        </p:txBody>
      </p:sp>
      <p:sp>
        <p:nvSpPr>
          <p:cNvPr id="8" name="Tijdelijke aanduiding voor inhoud 7"/>
          <p:cNvSpPr txBox="1">
            <a:spLocks/>
          </p:cNvSpPr>
          <p:nvPr/>
        </p:nvSpPr>
        <p:spPr>
          <a:xfrm>
            <a:off x="990599" y="2484067"/>
            <a:ext cx="9318171" cy="3578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801" y="2331667"/>
            <a:ext cx="5416999" cy="373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42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160" y="365125"/>
            <a:ext cx="1143000" cy="647700"/>
          </a:xfrm>
          <a:prstGeom prst="rect">
            <a:avLst/>
          </a:prstGeom>
        </p:spPr>
      </p:pic>
      <p:sp>
        <p:nvSpPr>
          <p:cNvPr id="7" name="Tijdelijke aanduiding voor inhoud 7"/>
          <p:cNvSpPr txBox="1">
            <a:spLocks/>
          </p:cNvSpPr>
          <p:nvPr/>
        </p:nvSpPr>
        <p:spPr>
          <a:xfrm>
            <a:off x="838199" y="2331667"/>
            <a:ext cx="9318171" cy="3578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/>
              <a:t>Geen aparte evaluatie </a:t>
            </a:r>
          </a:p>
          <a:p>
            <a:r>
              <a:rPr lang="nl-NL" sz="2400" dirty="0"/>
              <a:t>Positieve uitstroom vrijwel gelijk</a:t>
            </a:r>
          </a:p>
          <a:p>
            <a:r>
              <a:rPr lang="nl-NL" sz="2400" dirty="0"/>
              <a:t>Iets meer jeugdigen met </a:t>
            </a:r>
            <a:br>
              <a:rPr lang="nl-NL" sz="2400" dirty="0"/>
            </a:br>
            <a:r>
              <a:rPr lang="nl-NL" sz="2400" dirty="0"/>
              <a:t>begeleiding</a:t>
            </a:r>
          </a:p>
          <a:p>
            <a:endParaRPr lang="nl-NL" sz="2400" dirty="0"/>
          </a:p>
          <a:p>
            <a:endParaRPr lang="nl-NL" sz="2400" dirty="0">
              <a:solidFill>
                <a:srgbClr val="E83F39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114" y="2180649"/>
            <a:ext cx="6432000" cy="4188000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solidFill>
                  <a:srgbClr val="00ACB2"/>
                </a:solidFill>
              </a:rPr>
              <a:t>Schooluitval</a:t>
            </a:r>
            <a:endParaRPr lang="nl-NL" dirty="0">
              <a:solidFill>
                <a:srgbClr val="00ACB2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838200" y="1272887"/>
            <a:ext cx="10515600" cy="64770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3600" dirty="0"/>
              <a:t>Wat doen wij voor jeugdigen zonder school</a:t>
            </a:r>
          </a:p>
        </p:txBody>
      </p:sp>
    </p:spTree>
    <p:extLst>
      <p:ext uri="{BB962C8B-B14F-4D97-AF65-F5344CB8AC3E}">
        <p14:creationId xmlns:p14="http://schemas.microsoft.com/office/powerpoint/2010/main" val="1708584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ACB2"/>
                </a:solidFill>
              </a:rPr>
              <a:t>Jongeren in kwetsbare positie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6160" y="365125"/>
            <a:ext cx="1143000" cy="647700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838200" y="1272887"/>
            <a:ext cx="10515600" cy="64770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3600" dirty="0"/>
              <a:t>Schakelpunt onderwijs-werk</a:t>
            </a:r>
          </a:p>
        </p:txBody>
      </p:sp>
      <p:sp>
        <p:nvSpPr>
          <p:cNvPr id="7" name="Tijdelijke aanduiding voor inhoud 7"/>
          <p:cNvSpPr txBox="1">
            <a:spLocks/>
          </p:cNvSpPr>
          <p:nvPr/>
        </p:nvSpPr>
        <p:spPr>
          <a:xfrm>
            <a:off x="838199" y="2331667"/>
            <a:ext cx="9318171" cy="3578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/>
              <a:t>Opstart student overleggen op het mbo</a:t>
            </a:r>
          </a:p>
          <a:p>
            <a:r>
              <a:rPr lang="nl-NL" sz="2400" dirty="0"/>
              <a:t>Samenwerking met WSP</a:t>
            </a:r>
          </a:p>
          <a:p>
            <a:r>
              <a:rPr lang="nl-NL" sz="2400" dirty="0"/>
              <a:t>Meer begeleidingen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8" name="Maartj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6200000">
            <a:off x="6537713" y="2577783"/>
            <a:ext cx="4795651" cy="283355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A1A52B9-64EE-4B95-B635-1997CF33B9F2}"/>
              </a:ext>
            </a:extLst>
          </p:cNvPr>
          <p:cNvSpPr txBox="1"/>
          <p:nvPr/>
        </p:nvSpPr>
        <p:spPr>
          <a:xfrm>
            <a:off x="2861187" y="5397910"/>
            <a:ext cx="41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Klik op de foto voor een kort filmpje → </a:t>
            </a:r>
          </a:p>
        </p:txBody>
      </p:sp>
    </p:spTree>
    <p:extLst>
      <p:ext uri="{BB962C8B-B14F-4D97-AF65-F5344CB8AC3E}">
        <p14:creationId xmlns:p14="http://schemas.microsoft.com/office/powerpoint/2010/main" val="242498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sz="9600" dirty="0"/>
          </a:p>
          <a:p>
            <a:pPr marL="0" indent="0" algn="ctr">
              <a:buNone/>
            </a:pPr>
            <a:r>
              <a:rPr lang="nl-NL" sz="12000" dirty="0"/>
              <a:t>VRAGEN?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160" y="365125"/>
            <a:ext cx="1143000" cy="6477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895102"/>
            <a:ext cx="381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5808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273</Words>
  <Application>Microsoft Office PowerPoint</Application>
  <PresentationFormat>Breedbeeld</PresentationFormat>
  <Paragraphs>60</Paragraphs>
  <Slides>9</Slides>
  <Notes>9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2" baseType="lpstr">
      <vt:lpstr>Arial</vt:lpstr>
      <vt:lpstr>Calibri</vt:lpstr>
      <vt:lpstr>Kantoorthema</vt:lpstr>
      <vt:lpstr>“Met alles wat we doen, bewaken we het recht op leren en ontwikkelen” Inge Hoogland, manager RBL</vt:lpstr>
      <vt:lpstr>Het verhaal achter de cijfers </vt:lpstr>
      <vt:lpstr>Verzuim</vt:lpstr>
      <vt:lpstr>Verzuim</vt:lpstr>
      <vt:lpstr>Schooluitval</vt:lpstr>
      <vt:lpstr>Schooluitval</vt:lpstr>
      <vt:lpstr>PowerPoint-presentatie</vt:lpstr>
      <vt:lpstr>Jongeren in kwetsbare positie</vt:lpstr>
      <vt:lpstr>PowerPoint-presentatie</vt:lpstr>
    </vt:vector>
  </TitlesOfParts>
  <Company>Gemeente Arnhem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</dc:title>
  <dc:creator>Marith Berntsen</dc:creator>
  <cp:lastModifiedBy>Wim Kruyswijk</cp:lastModifiedBy>
  <cp:revision>65</cp:revision>
  <cp:lastPrinted>2019-11-27T12:31:47Z</cp:lastPrinted>
  <dcterms:created xsi:type="dcterms:W3CDTF">2018-10-04T08:52:27Z</dcterms:created>
  <dcterms:modified xsi:type="dcterms:W3CDTF">2020-12-15T14:34:36Z</dcterms:modified>
</cp:coreProperties>
</file>